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3"/>
  </p:notesMasterIdLst>
  <p:handoutMasterIdLst>
    <p:handoutMasterId r:id="rId44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1019" r:id="rId31"/>
    <p:sldId id="1020" r:id="rId32"/>
    <p:sldId id="902" r:id="rId33"/>
    <p:sldId id="903" r:id="rId34"/>
    <p:sldId id="971" r:id="rId35"/>
    <p:sldId id="1023" r:id="rId36"/>
    <p:sldId id="1021" r:id="rId37"/>
    <p:sldId id="1024" r:id="rId38"/>
    <p:sldId id="908" r:id="rId39"/>
    <p:sldId id="820" r:id="rId40"/>
    <p:sldId id="601" r:id="rId41"/>
    <p:sldId id="592" r:id="rId4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94658"/>
  </p:normalViewPr>
  <p:slideViewPr>
    <p:cSldViewPr snapToGrid="0">
      <p:cViewPr varScale="1">
        <p:scale>
          <a:sx n="120" d="100"/>
          <a:sy n="120" d="100"/>
        </p:scale>
        <p:origin x="1504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10/15/24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10/15/24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56.png"/><Relationship Id="rId7" Type="http://schemas.openxmlformats.org/officeDocument/2006/relationships/image" Target="../media/image38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7" Type="http://schemas.openxmlformats.org/officeDocument/2006/relationships/image" Target="../media/image69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 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weaker collision notions,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the </a:t>
                </a:r>
                <a:r>
                  <a:rPr lang="en-US" altLang="en-US" sz="2800" kern="0" dirty="0"/>
                  <a:t>expected number 𝑞 of hashes until a collision is found in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So for 23 individuals, the probability </a:t>
                </a:r>
              </a:p>
              <a:p>
                <a:pPr marL="344487" lvl="1" indent="0">
                  <a:buNone/>
                </a:pPr>
                <a:r>
                  <a:rPr lang="en-US" sz="2000" dirty="0"/>
                  <a:t>of birthday collision is about 0.5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 dirty="0"/>
                  <a:t>Developer in LA develops a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Repository in DC obtains a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securely and efficiently</a:t>
                </a:r>
              </a:p>
              <a:p>
                <a:pPr lvl="2"/>
                <a:r>
                  <a:rPr lang="en-US" sz="1600" u="sng" dirty="0"/>
                  <a:t>Don’t </a:t>
                </a:r>
                <a:r>
                  <a:rPr lang="en-US" sz="1600" dirty="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LA to </a:t>
                </a:r>
                <a:r>
                  <a:rPr lang="en-US" sz="1600" b="1" dirty="0"/>
                  <a:t>both</a:t>
                </a:r>
                <a:r>
                  <a:rPr lang="en-US" sz="1600" dirty="0"/>
                  <a:t> NY and DC</a:t>
                </a:r>
                <a:endParaRPr lang="en-US" sz="1600" u="sng" dirty="0"/>
              </a:p>
              <a:p>
                <a:pPr lvl="1"/>
                <a:r>
                  <a:rPr lang="en-US" sz="2000" dirty="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 dirty="0"/>
                  <a:t>2.  User downloads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 dirty="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directly from developer</a:t>
                </a:r>
              </a:p>
              <a:p>
                <a:pPr lvl="1"/>
                <a:r>
                  <a:rPr lang="en-US" sz="1800" dirty="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 dirty="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770" t="-1676" b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Other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Other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Other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(this stands for Any Collision Resistance, which is the same as CRHF)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CRHF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SPR &amp; C</a:t>
            </a:r>
            <a:r>
              <a:rPr lang="en-GB" altLang="en-US" sz="4400" dirty="0"/>
              <a:t>hosen-prefix Vulnerability</a:t>
            </a: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1)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2)      For x parsed as x = </a:t>
            </a:r>
            <a:r>
              <a:rPr lang="en-GB" altLang="en-US" sz="2000" i="1" dirty="0"/>
              <a:t>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3 , </a:t>
            </a: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a CRHF? Why? Is it an SPR?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3) 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 (recall m, the hash function input, can be of any length).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a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a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16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45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a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(CRHF): </a:t>
                </a:r>
                <a:r>
                  <a:rPr lang="en-GB" altLang="en-US" sz="2200" kern="0" dirty="0"/>
                  <a:t>hard to find any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a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F4DBA-DC73-1CE9-B3CD-4D58F88C8A28}"/>
              </a:ext>
            </a:extLst>
          </p:cNvPr>
          <p:cNvSpPr txBox="1"/>
          <p:nvPr/>
        </p:nvSpPr>
        <p:spPr>
          <a:xfrm>
            <a:off x="148856" y="6245966"/>
            <a:ext cx="814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Note: </a:t>
            </a:r>
            <a:r>
              <a:rPr lang="en-US" sz="1600" i="1" dirty="0"/>
              <a:t>the textbook has a typo in formula 3.17, page 201. The attacker A takes h(x) as input not x. </a:t>
            </a:r>
            <a:r>
              <a:rPr lang="en-US" sz="1600" i="1" dirty="0">
                <a:solidFill>
                  <a:srgbClr val="FF0000"/>
                </a:solidFill>
              </a:rPr>
              <a:t>Also, the above notion is a simplified version of what is in the textbook!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712F5BC-639D-9A11-6619-A329677436F0}"/>
                  </a:ext>
                </a:extLst>
              </p:cNvPr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712F5BC-639D-9A11-6619-A32967743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B73F4A3-3FC7-A41A-840E-D866686EADA7}"/>
                  </a:ext>
                </a:extLst>
              </p:cNvPr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B73F4A3-3FC7-A41A-840E-D866686EA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Image result for one-way">
            <a:extLst>
              <a:ext uri="{FF2B5EF4-FFF2-40B4-BE49-F238E27FC236}">
                <a16:creationId xmlns:a16="http://schemas.microsoft.com/office/drawing/2014/main" id="{7E5613F1-C260-5B2B-629F-EDB4149A3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4C4B50-9224-685B-D339-50CFD28D1E4A}"/>
                  </a:ext>
                </a:extLst>
              </p:cNvPr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4C4B50-9224-685B-D339-50CFD28D1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455E1D-FE4E-F1FD-C844-27C49A0EA550}"/>
                  </a:ext>
                </a:extLst>
              </p:cNvPr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455E1D-FE4E-F1FD-C844-27C49A0E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C0420F-65D0-9E80-C707-7DA3AFBC16C8}"/>
                  </a:ext>
                </a:extLst>
              </p:cNvPr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C0420F-65D0-9E80-C707-7DA3AFBC1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1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EBC76C-CAC3-18F5-7D99-48E0450D61B2}"/>
              </a:ext>
            </a:extLst>
          </p:cNvPr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EA75BE-AAD4-CE8A-3B93-43213F3C6694}"/>
              </a:ext>
            </a:extLst>
          </p:cNvPr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B443A6-C8D1-38CA-4F59-E4A62CEA080E}"/>
                  </a:ext>
                </a:extLst>
              </p:cNvPr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B443A6-C8D1-38CA-4F59-E4A62CEA0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3"/>
                <a:stretch>
                  <a:fillRect l="-24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7851379F-CEB9-A1F2-01B6-5929FB361C40}"/>
              </a:ext>
            </a:extLst>
          </p:cNvPr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8B6CD6-1059-46F5-D959-B18CCFAB8231}"/>
              </a:ext>
            </a:extLst>
          </p:cNvPr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EEF64021-42FC-F37E-6EB8-3F61CFDC1AAC}"/>
              </a:ext>
            </a:extLst>
          </p:cNvPr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7C0DA4C-9070-A3B4-CED1-8BA1304C750C}"/>
                  </a:ext>
                </a:extLst>
              </p:cNvPr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7C0DA4C-9070-A3B4-CED1-8BA1304C7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4"/>
                <a:stretch>
                  <a:fillRect l="-1020" t="-10714" b="-4285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FEA070B-65B9-90A6-EF7D-0F85AE45E2FA}"/>
                  </a:ext>
                </a:extLst>
              </p:cNvPr>
              <p:cNvSpPr/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sz="1200" dirty="0">
                    <a:cs typeface="Arial" pitchFamily="34" charset="0"/>
                  </a:rPr>
                  <a:t>Choose an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sz="1200" kern="0" dirty="0"/>
                  <a:t> at random</a:t>
                </a: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FEA070B-65B9-90A6-EF7D-0F85AE45E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blipFill>
                <a:blip r:embed="rId15"/>
                <a:stretch>
                  <a:fillRect b="-357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Down Arrow 36">
            <a:extLst>
              <a:ext uri="{FF2B5EF4-FFF2-40B4-BE49-F238E27FC236}">
                <a16:creationId xmlns:a16="http://schemas.microsoft.com/office/drawing/2014/main" id="{7DFCFBD5-10A9-54CA-614B-4432A04BF42B}"/>
              </a:ext>
            </a:extLst>
          </p:cNvPr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8379" y="3967438"/>
            <a:ext cx="8432894" cy="175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sz="1200" dirty="0">
                    <a:cs typeface="Arial" pitchFamily="34" charset="0"/>
                  </a:rPr>
                  <a:t>Choose an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sz="1200" kern="0" dirty="0"/>
                  <a:t> at random</a:t>
                </a: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blipFill>
                <a:blip r:embed="rId11"/>
                <a:stretch>
                  <a:fillRect b="-357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be </a:t>
            </a:r>
            <a:r>
              <a:rPr lang="en-US" u="sng" dirty="0"/>
              <a:t>both</a:t>
            </a:r>
            <a:r>
              <a:rPr lang="en-US" dirty="0"/>
              <a:t> CRHF and OWF</a:t>
            </a:r>
          </a:p>
          <a:p>
            <a:r>
              <a:rPr lang="en-US" dirty="0"/>
              <a:t>Use them to construct: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US" dirty="0"/>
              <a:t> - CRHF but </a:t>
            </a:r>
            <a:r>
              <a:rPr lang="en-US" u="sng" dirty="0"/>
              <a:t>not</a:t>
            </a:r>
            <a:r>
              <a:rPr lang="en-US" dirty="0"/>
              <a:t> OWF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US" dirty="0"/>
              <a:t>  - OWF but not CRHF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𝐶𝑅𝐻𝐹</m:t>
                        </m:r>
                      </m:sub>
                    </m:sSub>
                    <m:d>
                      <m:d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1 ||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 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0||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GB" altLang="en-US" sz="2400" i="1" baseline="-25000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) </m:t>
                            </m:r>
                            <m:r>
                              <m:rPr>
                                <m:nor/>
                              </m:rPr>
                              <a:rPr lang="en-US" altLang="en-US" sz="2400" b="0" i="1" dirty="0" smtClean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7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6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079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all of that tell you about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GB" altLang="en-US" sz="2800" i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… the relation between CRHF, TCR, SPR, and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TCR?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TCR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SPR vs. OWF?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59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blipFill>
                <a:blip r:embed="rId3"/>
                <a:stretch>
                  <a:fillRect t="-897" r="-1210" b="-3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security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3.1,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3.2 (except 3.2.6 and 3.2.7),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3.3,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3.4 (except 3.4.2),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3.5 (only its introduction, i.e., all text before 3.5.1),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3.6 (only what was covered in class)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5190856"/>
            <a:ext cx="20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these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21494</TotalTime>
  <Words>3621</Words>
  <Application>Microsoft Macintosh PowerPoint</Application>
  <PresentationFormat>On-screen Show (4:3)</PresentationFormat>
  <Paragraphs>618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3400/ CSE 5850 - Introduction to Computer &amp; Network Security  / Introduction to Cybersecurity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Other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PowerPoint Presentation</vt:lpstr>
      <vt:lpstr>What does all of that tell you about …</vt:lpstr>
      <vt:lpstr>PowerPoint Presentation</vt:lpstr>
      <vt:lpstr>Random Oracle Model (ROM)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71</cp:revision>
  <cp:lastPrinted>1601-01-01T00:00:00Z</cp:lastPrinted>
  <dcterms:created xsi:type="dcterms:W3CDTF">2003-03-23T06:19:47Z</dcterms:created>
  <dcterms:modified xsi:type="dcterms:W3CDTF">2024-10-15T13:04:24Z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